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4"/>
  </p:notesMasterIdLst>
  <p:sldIdLst>
    <p:sldId id="306" r:id="rId2"/>
    <p:sldId id="322" r:id="rId3"/>
    <p:sldId id="323" r:id="rId4"/>
    <p:sldId id="324" r:id="rId5"/>
    <p:sldId id="325" r:id="rId6"/>
    <p:sldId id="326" r:id="rId7"/>
    <p:sldId id="327" r:id="rId8"/>
    <p:sldId id="328" r:id="rId9"/>
    <p:sldId id="329" r:id="rId10"/>
    <p:sldId id="330" r:id="rId11"/>
    <p:sldId id="321" r:id="rId12"/>
    <p:sldId id="331" r:id="rId13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ECAF284-ACAD-49BC-96B1-BDB5165448DA}">
          <p14:sldIdLst>
            <p14:sldId id="306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21"/>
            <p14:sldId id="33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485" autoAdjust="0"/>
  </p:normalViewPr>
  <p:slideViewPr>
    <p:cSldViewPr snapToGrid="0" snapToObjects="1">
      <p:cViewPr varScale="1">
        <p:scale>
          <a:sx n="73" d="100"/>
          <a:sy n="73" d="100"/>
        </p:scale>
        <p:origin x="1738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Header Placeholder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2051" name="Date Placeholder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EDDFF0B4-6672-4514-92A8-1A6210473BF2}" type="datetimeFigureOut">
              <a:rPr lang="en-US"/>
              <a:pPr/>
              <a:t>9/25/2021</a:t>
            </a:fld>
            <a:endParaRPr lang="en-US"/>
          </a:p>
        </p:txBody>
      </p:sp>
      <p:sp>
        <p:nvSpPr>
          <p:cNvPr id="2052" name="Slide Image Placeholder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sp>
      <p:sp>
        <p:nvSpPr>
          <p:cNvPr id="2053" name="Notes Placeholder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54" name="Footer Placeholder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2055" name="Slide Number Placeholder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C93195E1-15ED-499E-9910-983B5CD6D83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122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9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0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2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3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4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5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6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7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195E1-15ED-499E-9910-983B5CD6D83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182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10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09698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11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90165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12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992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2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1995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3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104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- suppose breaking the switch into two pieces : one for local area network and the other part for another area network. </a:t>
            </a:r>
          </a:p>
          <a:p>
            <a:pPr marL="0" indent="0">
              <a:spcBef>
                <a:spcPct val="0"/>
              </a:spcBef>
              <a:buFontTx/>
              <a:buNone/>
            </a:pPr>
            <a:r>
              <a:rPr lang="en-US" dirty="0">
                <a:ea typeface="宋体" pitchFamily="2" charset="-122"/>
              </a:rPr>
              <a:t>-This is can not be done physically (</a:t>
            </a:r>
            <a:r>
              <a:rPr lang="en-US" dirty="0" err="1">
                <a:ea typeface="宋体" pitchFamily="2" charset="-122"/>
              </a:rPr>
              <a:t>Partioning</a:t>
            </a:r>
            <a:r>
              <a:rPr lang="en-US" dirty="0">
                <a:ea typeface="宋体" pitchFamily="2" charset="-122"/>
              </a:rPr>
              <a:t>). </a:t>
            </a:r>
          </a:p>
          <a:p>
            <a:pPr marL="0" indent="0">
              <a:spcBef>
                <a:spcPct val="0"/>
              </a:spcBef>
              <a:buFontTx/>
              <a:buNone/>
            </a:pPr>
            <a:r>
              <a:rPr lang="en-US" dirty="0">
                <a:ea typeface="宋体" pitchFamily="2" charset="-122"/>
              </a:rPr>
              <a:t>- Logical portioning can be done by VLAN.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4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128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- 3 VLANs : yellow VLAN, blue VLAN, and green VLAN</a:t>
            </a:r>
          </a:p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- every VLAN has its own Ips. 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dirty="0">
                <a:ea typeface="宋体" pitchFamily="2" charset="-122"/>
              </a:rPr>
              <a:t>Suppose PC1 10.10.10.1 in yellow VLAN send a broadcast, only PCs in yellow VLAN will receive the message.  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dirty="0">
                <a:ea typeface="宋体" pitchFamily="2" charset="-122"/>
              </a:rPr>
              <a:t>Every VLAN has a different IP schema.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5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7462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-  this is port is called Trunk port. Between switch and router that holds all traffic from 3 VLANs. 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dirty="0">
                <a:ea typeface="宋体" pitchFamily="2" charset="-122"/>
              </a:rPr>
              <a:t>If VLAN1 needs to send data to VLAN2 , this is can be achieved Via router. 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dirty="0">
                <a:ea typeface="宋体" pitchFamily="2" charset="-122"/>
              </a:rPr>
              <a:t>Different networks can communicate with each other Via router.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6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405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-  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7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899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 -  </a:t>
            </a:r>
            <a:r>
              <a:rPr lang="en-US" b="1" dirty="0">
                <a:ea typeface="宋体" pitchFamily="2" charset="-122"/>
              </a:rPr>
              <a:t>Security</a:t>
            </a:r>
            <a:r>
              <a:rPr lang="en-US" dirty="0">
                <a:ea typeface="宋体" pitchFamily="2" charset="-122"/>
              </a:rPr>
              <a:t> : because the broadcast messages of VLAN can not be sent to another VLAN.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b="1" dirty="0">
                <a:ea typeface="宋体" pitchFamily="2" charset="-122"/>
              </a:rPr>
              <a:t>Cost Reduction</a:t>
            </a:r>
            <a:r>
              <a:rPr lang="en-US" dirty="0">
                <a:ea typeface="宋体" pitchFamily="2" charset="-122"/>
              </a:rPr>
              <a:t>: instead of multiple switch devices.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b="1" dirty="0">
                <a:ea typeface="宋体" pitchFamily="2" charset="-122"/>
              </a:rPr>
              <a:t>Better performance</a:t>
            </a:r>
            <a:r>
              <a:rPr lang="en-US" dirty="0">
                <a:ea typeface="宋体" pitchFamily="2" charset="-122"/>
              </a:rPr>
              <a:t>: maximize utilization of the resources (Switch). 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8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024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>
              <a:spcBef>
                <a:spcPct val="0"/>
              </a:spcBef>
            </a:pPr>
            <a:r>
              <a:rPr lang="en-US" dirty="0">
                <a:ea typeface="宋体" pitchFamily="2" charset="-122"/>
              </a:rPr>
              <a:t>-   </a:t>
            </a:r>
            <a:r>
              <a:rPr lang="en-US" dirty="0" err="1">
                <a:ea typeface="宋体" pitchFamily="2" charset="-122"/>
              </a:rPr>
              <a:t>Dst</a:t>
            </a:r>
            <a:r>
              <a:rPr lang="en-US" dirty="0">
                <a:ea typeface="宋体" pitchFamily="2" charset="-122"/>
              </a:rPr>
              <a:t> Mac: destination mac address.</a:t>
            </a:r>
          </a:p>
          <a:p>
            <a:pPr marL="0" indent="0">
              <a:spcBef>
                <a:spcPct val="0"/>
              </a:spcBef>
              <a:buFontTx/>
              <a:buNone/>
            </a:pPr>
            <a:r>
              <a:rPr lang="en-US" dirty="0">
                <a:ea typeface="宋体" pitchFamily="2" charset="-122"/>
              </a:rPr>
              <a:t>-   </a:t>
            </a:r>
            <a:r>
              <a:rPr lang="en-US" dirty="0" err="1">
                <a:ea typeface="宋体" pitchFamily="2" charset="-122"/>
              </a:rPr>
              <a:t>Src</a:t>
            </a:r>
            <a:r>
              <a:rPr lang="en-US" dirty="0">
                <a:ea typeface="宋体" pitchFamily="2" charset="-122"/>
              </a:rPr>
              <a:t> mac: source mac address.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dirty="0">
                <a:ea typeface="宋体" pitchFamily="2" charset="-122"/>
              </a:rPr>
              <a:t>FCS: frame checksum sequence for error detection. 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dirty="0">
                <a:ea typeface="宋体" pitchFamily="2" charset="-122"/>
              </a:rPr>
              <a:t>Tag is responsible for identifying the VLAN.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dirty="0" err="1">
                <a:ea typeface="宋体" pitchFamily="2" charset="-122"/>
              </a:rPr>
              <a:t>Pri</a:t>
            </a:r>
            <a:r>
              <a:rPr lang="en-US" dirty="0">
                <a:ea typeface="宋体" pitchFamily="2" charset="-122"/>
              </a:rPr>
              <a:t> : </a:t>
            </a:r>
            <a:r>
              <a:rPr lang="en-US" dirty="0" err="1">
                <a:ea typeface="宋体" pitchFamily="2" charset="-122"/>
              </a:rPr>
              <a:t>piriorty</a:t>
            </a:r>
            <a:r>
              <a:rPr lang="en-US" dirty="0">
                <a:ea typeface="宋体" pitchFamily="2" charset="-122"/>
              </a:rPr>
              <a:t>.</a:t>
            </a:r>
          </a:p>
        </p:txBody>
      </p:sp>
      <p:sp>
        <p:nvSpPr>
          <p:cNvPr id="5124" name="Slide Number Placeholder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33848889-E554-42CA-9E85-29B50CD2E12B}" type="slidenum">
              <a:rPr lang="en-US" sz="1200">
                <a:latin typeface="Calibri" pitchFamily="34" charset="0"/>
              </a:rPr>
              <a:pPr algn="r"/>
              <a:t>9</a:t>
            </a:fld>
            <a:endParaRPr lang="en-US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7462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2396CAB-8FFD-4E08-93DA-6F182B2BE334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1409A8-1732-45F7-8EC7-0711EC1F425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9B477F5-73EB-4B8C-B45A-EAD833AA1D05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700648C-A180-4B09-8B40-520630CADE5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8598FA0-BDD3-4966-8CDC-03097736F96F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BE9F86-9332-4A7F-BA9D-187D2BD6216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5F44D23-2AE7-4BB1-996B-150B4853B6B7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8A21E8-9C14-403F-9D7D-499968E092D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3F3F4BC-8BCE-4C29-AB32-21063FC0926D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ED98EF-837A-4559-AA60-8FD78D1353C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D6CAFD9-F0A2-4481-9E9E-5D9348A8FFC3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3D95AB-D1B9-4899-94BE-F36515001A9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ABAF607-B4A2-40E0-8721-CC037ABA4B7F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B85296-9426-444C-B0D5-8F329894F51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84CAA22-09D2-4DAD-9416-E937C454D1D7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D3C0DA-503D-4055-9C86-741473B9CE5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0C32ED-49CF-46C8-B689-DFB3F90EA400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90263A7-A457-4FCE-B0C2-9680AD02E10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9E7EDD-1434-404E-A083-44DD53F24E57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578AA4-1D31-4945-BC4A-9E3C4F5CE7A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2FAF48F-9EBC-41EC-9200-22C24F468E03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A521B0-A68C-42CA-9511-65448596899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+mn-lt"/>
              </a:defRPr>
            </a:lvl1pPr>
          </a:lstStyle>
          <a:p>
            <a:fld id="{CEDFD9DF-527C-4AFD-B5B6-CA0E642F865C}" type="datetime1">
              <a:rPr lang="en-US"/>
              <a:pPr/>
              <a:t>9/25/2021</a:t>
            </a:fld>
            <a:endParaRPr lang="en-US"/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+mn-lt"/>
              </a:defRPr>
            </a:lvl1pPr>
          </a:lstStyle>
          <a:p>
            <a:fld id="{EB1EEC8C-8BC2-4B80-9106-E37C224345A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defTabSz="457200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ctrTitle" idx="4294967295"/>
          </p:nvPr>
        </p:nvSpPr>
        <p:spPr>
          <a:xfrm>
            <a:off x="1020763" y="1812175"/>
            <a:ext cx="7772400" cy="1010083"/>
          </a:xfrm>
        </p:spPr>
        <p:txBody>
          <a:bodyPr/>
          <a:lstStyle/>
          <a:p>
            <a:r>
              <a:rPr lang="en-US" b="1" dirty="0"/>
              <a:t>VLAN</a:t>
            </a:r>
            <a:endParaRPr lang="en-US" dirty="0"/>
          </a:p>
        </p:txBody>
      </p:sp>
      <p:sp>
        <p:nvSpPr>
          <p:cNvPr id="3075" name="Subtitle 2"/>
          <p:cNvSpPr>
            <a:spLocks noGrp="1"/>
          </p:cNvSpPr>
          <p:nvPr>
            <p:ph type="subTitle" idx="4294967295"/>
          </p:nvPr>
        </p:nvSpPr>
        <p:spPr>
          <a:xfrm>
            <a:off x="1706563" y="3581400"/>
            <a:ext cx="6400800" cy="1752600"/>
          </a:xfrm>
        </p:spPr>
        <p:txBody>
          <a:bodyPr/>
          <a:lstStyle/>
          <a:p>
            <a:pPr marL="0" indent="0" algn="ctr">
              <a:buFont typeface="Arial" pitchFamily="34" charset="0"/>
              <a:buNone/>
            </a:pPr>
            <a:endParaRPr lang="en-US" dirty="0">
              <a:solidFill>
                <a:srgbClr val="898989"/>
              </a:solidFill>
              <a:ea typeface="宋体" pitchFamily="2" charset="-122"/>
            </a:endParaRPr>
          </a:p>
          <a:p>
            <a:pPr marL="0" indent="0" algn="ctr">
              <a:buFont typeface="Arial" pitchFamily="34" charset="0"/>
              <a:buNone/>
            </a:pPr>
            <a:r>
              <a:rPr lang="en-US" dirty="0" err="1">
                <a:solidFill>
                  <a:srgbClr val="898989"/>
                </a:solidFill>
                <a:ea typeface="宋体" pitchFamily="2" charset="-122"/>
              </a:rPr>
              <a:t>Dr.Mohammed</a:t>
            </a:r>
            <a:r>
              <a:rPr lang="en-US" dirty="0">
                <a:solidFill>
                  <a:srgbClr val="898989"/>
                </a:solidFill>
                <a:ea typeface="宋体" pitchFamily="2" charset="-122"/>
              </a:rPr>
              <a:t> </a:t>
            </a:r>
            <a:r>
              <a:rPr lang="en-US" dirty="0" err="1">
                <a:solidFill>
                  <a:srgbClr val="898989"/>
                </a:solidFill>
                <a:ea typeface="宋体" pitchFamily="2" charset="-122"/>
              </a:rPr>
              <a:t>Abdalla</a:t>
            </a:r>
            <a:r>
              <a:rPr lang="en-US" dirty="0">
                <a:solidFill>
                  <a:srgbClr val="898989"/>
                </a:solidFill>
                <a:ea typeface="宋体" pitchFamily="2" charset="-122"/>
              </a:rPr>
              <a:t> Mahmoud </a:t>
            </a:r>
            <a:r>
              <a:rPr lang="en-US" dirty="0" err="1">
                <a:solidFill>
                  <a:srgbClr val="898989"/>
                </a:solidFill>
                <a:ea typeface="宋体" pitchFamily="2" charset="-122"/>
              </a:rPr>
              <a:t>Youssif</a:t>
            </a:r>
            <a:endParaRPr lang="en-US" dirty="0">
              <a:solidFill>
                <a:srgbClr val="898989"/>
              </a:solidFill>
              <a:ea typeface="宋体" pitchFamily="2" charset="-122"/>
            </a:endParaRPr>
          </a:p>
          <a:p>
            <a:pPr marL="0" indent="0" algn="r">
              <a:buFont typeface="Arial" pitchFamily="34" charset="0"/>
              <a:buNone/>
            </a:pPr>
            <a:endParaRPr lang="en-US" dirty="0">
              <a:solidFill>
                <a:srgbClr val="898989"/>
              </a:solidFill>
              <a:ea typeface="宋体" pitchFamily="2" charset="-122"/>
            </a:endParaRPr>
          </a:p>
          <a:p>
            <a:pPr marL="0" indent="0" algn="r">
              <a:buNone/>
            </a:pPr>
            <a:r>
              <a:rPr lang="en-US" dirty="0">
                <a:solidFill>
                  <a:srgbClr val="898989"/>
                </a:solidFill>
                <a:ea typeface="宋体" pitchFamily="2" charset="-122"/>
              </a:rPr>
              <a:t> </a:t>
            </a:r>
          </a:p>
          <a:p>
            <a:pPr marL="0" indent="0" algn="r">
              <a:buFont typeface="Arial" pitchFamily="34" charset="0"/>
              <a:buNone/>
            </a:pPr>
            <a:endParaRPr lang="en-US" dirty="0">
              <a:solidFill>
                <a:srgbClr val="898989"/>
              </a:solidFill>
              <a:ea typeface="宋体" pitchFamily="2" charset="-122"/>
            </a:endParaRPr>
          </a:p>
        </p:txBody>
      </p:sp>
      <p:sp>
        <p:nvSpPr>
          <p:cNvPr id="3076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F7C0F67D-7E21-4FA1-945F-DAD09DE0279F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1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10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924E3B-2FB2-4BC4-BFD1-D0950B8CA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1159"/>
            <a:ext cx="9144000" cy="493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225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br>
              <a:rPr lang="en-US" dirty="0"/>
            </a:br>
            <a:br>
              <a:rPr lang="en-US" dirty="0"/>
            </a:br>
            <a:r>
              <a:rPr lang="en-US" b="1" dirty="0"/>
              <a:t>Questions</a:t>
            </a:r>
            <a:br>
              <a:rPr lang="en-US" dirty="0"/>
            </a:br>
            <a:br>
              <a:rPr lang="en-US" sz="1000" b="1" dirty="0"/>
            </a:br>
            <a:r>
              <a:rPr lang="en-US" sz="23900" b="1" dirty="0"/>
              <a:t>?</a:t>
            </a:r>
            <a:br>
              <a:rPr lang="en-US" dirty="0"/>
            </a:br>
            <a:br>
              <a:rPr lang="en-US" dirty="0"/>
            </a:br>
            <a:endParaRPr lang="en-US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11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023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12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2CB088-46E9-46D4-A36E-838B45E1B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8838"/>
            <a:ext cx="9144000" cy="34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62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2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CB2712-9485-4985-A405-8AB90E9F5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7060"/>
            <a:ext cx="9144000" cy="474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457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3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B55248-122D-45E1-89D3-5738655EB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1218"/>
            <a:ext cx="9144000" cy="457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377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4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D1028F-B0A3-421B-A21D-235C1A178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85" y="1812957"/>
            <a:ext cx="8585229" cy="323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011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5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31694-D8CE-40B3-ACAE-D3F2E2EE0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0458"/>
            <a:ext cx="9144000" cy="575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623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6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5A2DA0-A9E0-4A0C-A235-4BA54B626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7807"/>
            <a:ext cx="9144000" cy="542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91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7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A4BBD1-6135-4312-BA51-2074C5AD0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3940"/>
            <a:ext cx="9144000" cy="493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42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8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5DFAE9-C53D-4E10-B661-CE02C4432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3207"/>
            <a:ext cx="9144000" cy="417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242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75080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宋体" pitchFamily="2" charset="-122"/>
            </a:endParaRPr>
          </a:p>
        </p:txBody>
      </p:sp>
      <p:sp>
        <p:nvSpPr>
          <p:cNvPr id="4100" name="Slide Number Placeholder 3"/>
          <p:cNvSpPr txBox="1"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EDE5A3B8-731A-4F65-A4C4-F973AD3A075C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algn="r"/>
              <a:t>9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1C46BF-8F53-4C6C-B1FD-ABE289C02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61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Them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FFFFFF"/>
    </a:accent3>
    <a:accent4>
      <a:srgbClr val="000000"/>
    </a:accent4>
    <a:accent5>
      <a:srgbClr val="B2C1DB"/>
    </a:accent5>
    <a:accent6>
      <a:srgbClr val="AE4845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3051</TotalTime>
  <Pages>0</Pages>
  <Words>271</Words>
  <Characters>0</Characters>
  <Application>Microsoft Office PowerPoint</Application>
  <DocSecurity>0</DocSecurity>
  <PresentationFormat>On-screen Show (4:3)</PresentationFormat>
  <Lines>0</Lines>
  <Paragraphs>64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VLAN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Questions  ?  </vt:lpstr>
      <vt:lpstr>PowerPoint Presentation</vt:lpstr>
    </vt:vector>
  </TitlesOfParts>
  <Manager/>
  <Company>Yahoo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 Detection and Evaluation</dc:title>
  <dc:subject/>
  <dc:creator>Lei Tang</dc:creator>
  <cp:keywords/>
  <dc:description/>
  <cp:lastModifiedBy>Dr.Mohammed A.Youssi</cp:lastModifiedBy>
  <cp:revision>925</cp:revision>
  <cp:lastPrinted>1899-12-30T00:00:00Z</cp:lastPrinted>
  <dcterms:created xsi:type="dcterms:W3CDTF">2010-12-29T02:53:50Z</dcterms:created>
  <dcterms:modified xsi:type="dcterms:W3CDTF">2021-09-24T23:20:17Z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2052-6.6.0.2699</vt:lpwstr>
  </property>
</Properties>
</file>

<file path=docProps/thumbnail.jpeg>
</file>